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  <p:sldMasterId id="2147483685" r:id="rId3"/>
    <p:sldMasterId id="2147483698" r:id="rId4"/>
  </p:sldMasterIdLst>
  <p:notesMasterIdLst>
    <p:notesMasterId r:id="rId58"/>
  </p:notesMasterIdLst>
  <p:sldIdLst>
    <p:sldId id="266" r:id="rId5"/>
    <p:sldId id="295" r:id="rId6"/>
    <p:sldId id="337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5" r:id="rId26"/>
    <p:sldId id="336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48" r:id="rId38"/>
    <p:sldId id="349" r:id="rId39"/>
    <p:sldId id="350" r:id="rId40"/>
    <p:sldId id="351" r:id="rId41"/>
    <p:sldId id="352" r:id="rId42"/>
    <p:sldId id="354" r:id="rId43"/>
    <p:sldId id="355" r:id="rId44"/>
    <p:sldId id="356" r:id="rId45"/>
    <p:sldId id="357" r:id="rId46"/>
    <p:sldId id="358" r:id="rId47"/>
    <p:sldId id="359" r:id="rId48"/>
    <p:sldId id="360" r:id="rId49"/>
    <p:sldId id="361" r:id="rId50"/>
    <p:sldId id="363" r:id="rId51"/>
    <p:sldId id="364" r:id="rId52"/>
    <p:sldId id="365" r:id="rId53"/>
    <p:sldId id="366" r:id="rId54"/>
    <p:sldId id="367" r:id="rId55"/>
    <p:sldId id="298" r:id="rId56"/>
    <p:sldId id="294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9900CC"/>
    <a:srgbClr val="969696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534" autoAdjust="0"/>
  </p:normalViewPr>
  <p:slideViewPr>
    <p:cSldViewPr>
      <p:cViewPr>
        <p:scale>
          <a:sx n="80" d="100"/>
          <a:sy n="80" d="100"/>
        </p:scale>
        <p:origin x="-108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9909EF8-0849-4CE0-8A21-67C92A2C2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EDE8C-717A-47E8-A95C-7ED39922E287}" type="slidenum">
              <a:rPr lang="en-US" smtClean="0"/>
              <a:pPr>
                <a:defRPr/>
              </a:pPr>
              <a:t>53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D3AE1-CF2C-406E-BDD7-ECCE3CE599DA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A2ADD-12AC-4057-B180-D0CCBBF01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704B2-C5A3-4423-903A-C692112BE1FE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48FE4-2EE1-4C44-8E42-A8C0019A3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5E596-EB4A-40BE-814D-E2F9C6B1A224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D88F3-EA44-4FCF-8A47-37D14177C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13035-2611-4B4A-B85E-9B0A2131421D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451C8-360F-43DB-8BF5-63E94C974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9CF40-DE3A-47E4-913D-A827DB8CD304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2BCB9-A441-418B-8383-BB298A0CA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3D025-ED2E-4039-BB84-6AC02EA05CC6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06941-7BAD-4A2D-AD1C-BB814BD31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71956-D937-4F1D-B2F6-654AFDE31CBC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2FDBD-872B-43F1-833A-0FB2188BA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5DCE1-4691-4370-AB97-1D52FFB231D9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22957-72D1-4ACE-9459-C6A4DADDF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DC20A-B09F-463E-B55B-E31E517C046C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DEA03-9A73-4C53-92FB-DB64BAC2B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DAE14-F5C6-4510-AE22-0E80CEB671A6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530A5-BFA0-4C83-9076-447334E93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FF217-4B92-44DF-8CD5-9F58CFCADDEB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CC306-1EDF-4D2C-8CC9-0269FFD64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AB63E-A52C-47AE-A34F-A3D82E2707AF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D16B4-BA15-4DAF-AFAD-99CEEBA20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893F7-57E2-497C-8BDB-3D39986ECCA5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2F9DE-3E9E-4CB1-90CE-1F52B3F25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32043-AB44-4130-9E18-DC0BDBE4BDE2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9E13E-D383-4DB6-8C38-F9FC1620A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1A953-65E7-4B17-B443-3B703EC6545D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C2243-1DBA-497A-8E96-4FF2EFBD7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1BE15-79BF-46F8-AF91-53F1E2DC3FD0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57976-A3BB-4437-A44C-C37731DED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26930-81E2-4446-A54E-704552AD78D1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9D91C-8C2F-4679-B56C-8627CC8F0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43B24-676A-436C-A301-5C01DB077FBB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C9BC7-821B-45D2-9467-588276E9E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BBF81-C044-4381-BA7D-543BA67483AE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67684-FA88-4CEE-B6B3-F67439F64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6022F-02CC-4F0C-832F-24712AA56949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560E0-7153-408D-8196-8FEBE100E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9658B-628E-4D51-AE56-6C9B8BC4AEAD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AE9DD-10F0-43A3-B1A8-35B93795A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439C1-EE01-4555-A420-A7275C71D703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D819F-A2F4-4499-B6AC-738005D73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7ED77-5579-44B7-8F11-E27E040EAC4B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705FB-703F-4D1B-B143-D852FE2DD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64619-A955-4326-93D1-B33C56CD6948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3F6D2-FDA1-48ED-9695-AF7CA0B98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0DEE8-8339-4230-9637-ABCF45AE2062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3DBC6-9457-401C-AB1A-A275616C6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A6713-6D87-45F9-A0A2-F4EFBE8B61AF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E10B-1B27-470D-A9AF-70EC708CA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239E9-9608-4FCC-8D66-11AB581E035C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50D94-55A3-49B0-ADC2-3AE54ED79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725DA-93AB-4A48-ADAE-C3302B7A1173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3E9C8-84B0-44B5-814B-6F6372AA0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3885E-4E6B-4B1F-A613-D9DE157A6C44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59A53-0F1E-460E-8EF3-D4ED55303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5EB3E-F7AC-4754-B5C8-243EF697F962}" type="datetimeFigureOut">
              <a:rPr lang="en-US"/>
              <a:pPr>
                <a:defRPr/>
              </a:pPr>
              <a:t>2/28/2012</a:t>
            </a:fld>
            <a:endParaRPr lang="en-US" dirty="0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037FD-6982-4CE7-BB1E-5854452D8D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B7E2C1-EC2B-44E3-8911-38B25C1BC926}" type="datetime1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FA53029-5D01-4E25-A610-3490238A6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template from www.brainybetty.com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86CCE-8716-4771-BB4B-DFB096D4C8BA}" type="datetime1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17DEC-83AB-44DC-BDDC-EABF4B91A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BFBCF-A740-4449-833E-7B64CC853195}" type="datetime1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4F376-0A27-45AA-A8AE-1C97B201E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20CCD-A466-4C37-988C-FF7F7B2D039A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E284F-F41E-4A9F-9AE0-3C8A9C57E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BFBCF-A740-4449-833E-7B64CC853195}" type="datetime1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C23FD-D7F9-4A74-9FF7-E248C43AF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60A103B-F0B1-4F15-8D59-D0257CEAC6B2}" type="datetime1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402EB9C-D5CE-4C46-ACF2-4E15601B9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template from www.brainybetty.com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BFBCF-A740-4449-833E-7B64CC853195}" type="datetime1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D26E5-61CA-4F94-ABCF-A69FFD2FC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35F65AE-41F3-462A-9184-030CF26674AC}" type="datetime1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29C2533-9AB1-4DF4-9593-86A0E8179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template from www.brainybetty.com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C68D6F1-DBB7-4D25-8EBC-337B245000D6}" type="datetime1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28EC30B-673F-4850-82AF-119B03968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template from www.brainybetty.com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BFBCF-A740-4449-833E-7B64CC853195}" type="datetime1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9E7A0-A028-48DA-8A0A-C80726C60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seminaar\hypatia\hypatia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96125" y="5353050"/>
            <a:ext cx="20478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36407-655D-40D2-A867-23F637E06F43}" type="datetime1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2261A-55F1-4D36-8A5A-D95A3787B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CF8F1-158D-4465-83E2-D772C7279F88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DBFE0-1299-4703-9F4D-A4E04D4C0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A0816-1EAD-4F9A-9A32-68A8C8BE204B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38270-B72D-4323-8D02-096DF37CE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3C4BB-79FB-4B60-ACE4-6A41942882AD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EDC4-D028-4BCB-9CAA-47959E0E8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63FBE-0C1E-4C14-B609-D76A2ECE8228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4438C-A8A0-4295-948F-778D12786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43624-6749-4415-925F-69C780A89D10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605BD-0953-435E-B16B-7E0CD176C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CA62BDF-EBDB-4EC9-A9B5-4601714950C2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1CD7D68C-497B-49D9-90E7-EBEF0CB08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BBD2E8F-132B-49EF-8E80-5FD7FF406E24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FDE53C50-0B34-4DC0-B3F3-D21694905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7DD09ADE-9B07-4735-8060-406C3FDC1067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1DB2CD5-9966-4467-A17E-2E1297E82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FB4BFBCF-A740-4449-833E-7B64CC853195}" type="datetime1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A70B9918-CE85-428A-B2A2-2447DBE97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05" r:id="rId4"/>
    <p:sldLayoutId id="2147483806" r:id="rId5"/>
    <p:sldLayoutId id="2147483812" r:id="rId6"/>
    <p:sldLayoutId id="2147483807" r:id="rId7"/>
    <p:sldLayoutId id="2147483813" r:id="rId8"/>
    <p:sldLayoutId id="2147483814" r:id="rId9"/>
    <p:sldLayoutId id="2147483808" r:id="rId10"/>
    <p:sldLayoutId id="2147483815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C2C2C2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EBEBEB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D5D5D5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7.xml"/><Relationship Id="rId1" Type="http://schemas.openxmlformats.org/officeDocument/2006/relationships/video" Target="file:///C:\Users\Tayyab\Documents\FFOutput\Moon%20Rider%20(DotA%20AI%20map).avi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533400"/>
            <a:ext cx="4572000" cy="609600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4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V Boli" pitchFamily="2" charset="0"/>
                <a:cs typeface="MV Boli" pitchFamily="2" charset="0"/>
              </a:rPr>
              <a:t>Introduction:-</a:t>
            </a:r>
            <a:endParaRPr lang="en-US" sz="4800" dirty="0">
              <a:solidFill>
                <a:schemeClr val="accent6">
                  <a:lumMod val="20000"/>
                  <a:lumOff val="80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2057400" y="2895600"/>
            <a:ext cx="6781800" cy="3276600"/>
          </a:xfrm>
          <a:prstGeom prst="verticalScroll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2200" y="3733800"/>
            <a:ext cx="6553200" cy="175432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cs typeface="+mn-cs"/>
              </a:rPr>
              <a:t>Ali </a:t>
            </a:r>
            <a:r>
              <a:rPr lang="en-US" dirty="0" err="1" smtClean="0">
                <a:solidFill>
                  <a:schemeClr val="bg2"/>
                </a:solidFill>
                <a:cs typeface="+mn-cs"/>
              </a:rPr>
              <a:t>Qamar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cs typeface="+mn-cs"/>
              </a:rPr>
              <a:t>Rana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                              </a:t>
            </a:r>
            <a:r>
              <a:rPr lang="en-US" dirty="0" err="1" smtClean="0">
                <a:solidFill>
                  <a:schemeClr val="bg2"/>
                </a:solidFill>
                <a:cs typeface="+mn-cs"/>
              </a:rPr>
              <a:t>Tayyab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cs typeface="+mn-cs"/>
              </a:rPr>
              <a:t>Mehmood</a:t>
            </a:r>
            <a:endParaRPr lang="en-US" dirty="0">
              <a:solidFill>
                <a:schemeClr val="bg2"/>
              </a:solidFill>
              <a:cs typeface="+mn-cs"/>
            </a:endParaRPr>
          </a:p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cs typeface="+mn-cs"/>
              </a:rPr>
              <a:t>                         11-SE-106                                        11-SE-46</a:t>
            </a:r>
          </a:p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cs typeface="+mn-cs"/>
              </a:rPr>
              <a:t>             </a:t>
            </a:r>
            <a:r>
              <a:rPr lang="en-US" dirty="0">
                <a:solidFill>
                  <a:schemeClr val="bg2"/>
                </a:solidFill>
                <a:cs typeface="+mn-cs"/>
              </a:rPr>
              <a:t>------------                                            ------------</a:t>
            </a:r>
          </a:p>
          <a:p>
            <a:pPr>
              <a:defRPr/>
            </a:pPr>
            <a:r>
              <a:rPr lang="en-US" dirty="0" err="1" smtClean="0">
                <a:solidFill>
                  <a:schemeClr val="bg2"/>
                </a:solidFill>
                <a:cs typeface="+mn-cs"/>
              </a:rPr>
              <a:t>Munazza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cs typeface="+mn-cs"/>
              </a:rPr>
              <a:t>Tabassum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                        </a:t>
            </a:r>
            <a:r>
              <a:rPr lang="en-US" dirty="0" err="1" smtClean="0">
                <a:solidFill>
                  <a:schemeClr val="bg2"/>
                </a:solidFill>
                <a:cs typeface="+mn-cs"/>
              </a:rPr>
              <a:t>Tayyaba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 Jahangir</a:t>
            </a:r>
            <a:endParaRPr lang="en-US" dirty="0">
              <a:solidFill>
                <a:schemeClr val="bg2"/>
              </a:solidFill>
              <a:cs typeface="+mn-cs"/>
            </a:endParaRPr>
          </a:p>
          <a:p>
            <a:pPr>
              <a:defRPr/>
            </a:pPr>
            <a:r>
              <a:rPr lang="en-US" dirty="0">
                <a:solidFill>
                  <a:schemeClr val="bg2"/>
                </a:solidFill>
                <a:cs typeface="+mn-cs"/>
              </a:rPr>
              <a:t>                          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11-SE-100                                      11-SE-168</a:t>
            </a:r>
            <a:endParaRPr lang="en-US" dirty="0">
              <a:solidFill>
                <a:schemeClr val="bg2"/>
              </a:solidFill>
              <a:cs typeface="+mn-cs"/>
            </a:endParaRPr>
          </a:p>
          <a:p>
            <a:pPr>
              <a:defRPr/>
            </a:pPr>
            <a:r>
              <a:rPr lang="en-US" dirty="0">
                <a:solidFill>
                  <a:schemeClr val="bg2"/>
                </a:solidFill>
                <a:cs typeface="+mn-cs"/>
              </a:rPr>
              <a:t>             ------------                                            ------------</a:t>
            </a:r>
          </a:p>
        </p:txBody>
      </p:sp>
      <p:pic>
        <p:nvPicPr>
          <p:cNvPr id="6" name="Picture 5" descr="Logo Template - Logo_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371600"/>
            <a:ext cx="3886200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6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6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Defense of The Ancients (A.I based computer Game)</a:t>
            </a:r>
            <a:endParaRPr lang="en-US" dirty="0"/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 smtClean="0"/>
          </a:p>
        </p:txBody>
      </p:sp>
      <p:pic>
        <p:nvPicPr>
          <p:cNvPr id="7" name="Moon Rider (DotA AI map)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2000" y="1751013"/>
            <a:ext cx="685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362200"/>
            <a:ext cx="7467600" cy="1143000"/>
          </a:xfrm>
        </p:spPr>
        <p:txBody>
          <a:bodyPr/>
          <a:lstStyle/>
          <a:p>
            <a:r>
              <a:rPr lang="en-US" sz="6600" dirty="0" smtClean="0"/>
              <a:t>Importance</a:t>
            </a:r>
            <a:endParaRPr lang="en-US" sz="6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Importance:-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4248"/>
            <a:ext cx="7467600" cy="4873752"/>
          </a:xfrm>
        </p:spPr>
        <p:txBody>
          <a:bodyPr/>
          <a:lstStyle/>
          <a:p>
            <a:r>
              <a:rPr lang="en-US" dirty="0" smtClean="0"/>
              <a:t>In Real-time world.</a:t>
            </a:r>
          </a:p>
          <a:p>
            <a:r>
              <a:rPr lang="en-US" dirty="0" smtClean="0"/>
              <a:t>In Health Care.</a:t>
            </a:r>
          </a:p>
          <a:p>
            <a:r>
              <a:rPr lang="en-US" dirty="0" smtClean="0"/>
              <a:t>In Internet.</a:t>
            </a:r>
          </a:p>
          <a:p>
            <a:r>
              <a:rPr lang="en-US" dirty="0" smtClean="0"/>
              <a:t>In E-commerce.</a:t>
            </a:r>
          </a:p>
          <a:p>
            <a:r>
              <a:rPr lang="en-US" dirty="0" smtClean="0"/>
              <a:t>In Entertainments.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In Film Industries.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In Games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Musical entertainment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real-time world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7467600" cy="487375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Source of leisure and comfort for mankind.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Most potential in virtual world.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Relieve mankind.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Assist mankind.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health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Enhance our ability to 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Model 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Design  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Build </a:t>
            </a:r>
          </a:p>
          <a:p>
            <a:pPr algn="ctr">
              <a:buNone/>
            </a:pPr>
            <a:r>
              <a:rPr lang="en-US" dirty="0" smtClean="0"/>
              <a:t>complex, distributed health care software systems.</a:t>
            </a:r>
          </a:p>
          <a:p>
            <a:pPr algn="ctr"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Organ transplant management.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Bio-Robotics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Very thin snake like structure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Cardiac Surgery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3-dimensional movements</a:t>
            </a:r>
          </a:p>
          <a:p>
            <a:pPr algn="ctr"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5" descr="sna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886200"/>
            <a:ext cx="2143125" cy="172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48600" cy="487375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Capable of searching information more intelligently.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Create their own knowledge base.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Capable of finding informations.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Capability of inter-communication.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Scans the internet.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E-Commerce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Daily business transaction.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Terms for agents in E-commerce,</a:t>
            </a:r>
          </a:p>
          <a:p>
            <a:pPr>
              <a:buNone/>
            </a:pPr>
            <a:r>
              <a:rPr lang="en-US" dirty="0" smtClean="0"/>
              <a:t>                       “Brokering”      “Negotiation”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5" descr="negoti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429000"/>
            <a:ext cx="5124450" cy="2200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Entertainments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</a:t>
            </a:r>
            <a:r>
              <a:rPr lang="en-US" sz="3600" dirty="0" smtClean="0"/>
              <a:t>:Intelligent Software Agent: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“A great source of entertainment for a human.”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film industries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In Film Industries the idea of ISA </a:t>
            </a:r>
          </a:p>
          <a:p>
            <a:pPr>
              <a:buNone/>
            </a:pPr>
            <a:r>
              <a:rPr lang="en-US" dirty="0" smtClean="0"/>
              <a:t>    has been used very creatively &amp;</a:t>
            </a:r>
          </a:p>
          <a:p>
            <a:pPr>
              <a:buNone/>
            </a:pPr>
            <a:r>
              <a:rPr lang="en-US" dirty="0" smtClean="0"/>
              <a:t>    effectively.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Avatar movie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Transformer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Matrix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4" name="Picture 3" descr="avat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09600"/>
            <a:ext cx="2095500" cy="3105150"/>
          </a:xfrm>
          <a:prstGeom prst="rect">
            <a:avLst/>
          </a:prstGeom>
        </p:spPr>
      </p:pic>
      <p:pic>
        <p:nvPicPr>
          <p:cNvPr id="5" name="Picture 4" descr="matri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04800"/>
            <a:ext cx="3250794" cy="46730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transform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4343400"/>
            <a:ext cx="3429000" cy="21431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 descr="Picture_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838200"/>
            <a:ext cx="2222175" cy="2850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934200" cy="1371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Intelligent Software </a:t>
            </a:r>
            <a:br>
              <a:rPr lang="en-US" sz="4800" dirty="0" smtClean="0"/>
            </a:br>
            <a:r>
              <a:rPr lang="en-US" sz="4800" dirty="0" smtClean="0"/>
              <a:t>              Agents</a:t>
            </a:r>
            <a:endParaRPr lang="en-US" sz="4800" dirty="0"/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1676400" y="1524000"/>
            <a:ext cx="6248400" cy="49498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13316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mtClean="0"/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2"/>
          </p:nvPr>
        </p:nvSpPr>
        <p:spPr bwMode="auto">
          <a:xfrm rot="5400000">
            <a:off x="8567738" y="5314950"/>
            <a:ext cx="444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mtClean="0"/>
          </a:p>
        </p:txBody>
      </p:sp>
      <p:pic>
        <p:nvPicPr>
          <p:cNvPr id="6" name="Picture 5" descr="a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362200"/>
            <a:ext cx="1972056" cy="2425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500" dist="50800" dir="5400000" sy="-100000" algn="bl" rotWithShape="0"/>
            <a:softEdge rad="63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Games :-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21</a:t>
            </a:r>
            <a:r>
              <a:rPr lang="en-US" sz="900" dirty="0" smtClean="0"/>
              <a:t>st</a:t>
            </a:r>
            <a:r>
              <a:rPr lang="en-US" dirty="0" smtClean="0"/>
              <a:t>  Century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DOTA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Tekken 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438400"/>
            <a:ext cx="7467600" cy="1143000"/>
          </a:xfrm>
        </p:spPr>
        <p:txBody>
          <a:bodyPr/>
          <a:lstStyle/>
          <a:p>
            <a:r>
              <a:rPr lang="en-US" sz="5400" dirty="0" smtClean="0"/>
              <a:t>Development</a:t>
            </a:r>
            <a:endParaRPr lang="en-US" sz="5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Language in Development: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“Various Programming Languages”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IPL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LisP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Prolog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Strips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Planner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Standard C++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Labs Where the Agents are Developed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MIT MEDIA LAB.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In Cambridge USA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Focus on</a:t>
            </a:r>
          </a:p>
          <a:p>
            <a:pPr>
              <a:buNone/>
            </a:pPr>
            <a:r>
              <a:rPr lang="en-US" dirty="0" smtClean="0"/>
              <a:t>        “software that acts as an assistant”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Advanced Mechatronics Lab (AML)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 Pittsburgh USA.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Goal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Vision of an intelligent system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Research areas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3622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8000" dirty="0" smtClean="0"/>
              <a:t>Types of ISA</a:t>
            </a:r>
            <a:endParaRPr lang="en-US" sz="8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b="1" dirty="0" smtClean="0">
                <a:solidFill>
                  <a:schemeClr val="tx2">
                    <a:satMod val="200000"/>
                  </a:schemeClr>
                </a:solidFill>
              </a:rPr>
              <a:t>According to Russell &amp; Norving(2003) Five  essential types of software agents Based on their Capabilities  are: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7467600" cy="456895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dirty="0" smtClean="0"/>
              <a:t>Simple Reflex Agents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Model-Based Reflex Agents	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Goal-Based Agents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Utility-Based Agents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Learning Agents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tx2">
                    <a:satMod val="200000"/>
                  </a:schemeClr>
                </a:solidFill>
              </a:rPr>
              <a:t>Simple Reflex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z="2000" dirty="0" smtClean="0"/>
              <a:t>Act only on the basis of current percept </a:t>
            </a:r>
          </a:p>
          <a:p>
            <a:r>
              <a:rPr lang="en-GB" dirty="0" smtClean="0"/>
              <a:t>Function is based on Condition-Action rule</a:t>
            </a:r>
          </a:p>
          <a:p>
            <a:r>
              <a:rPr lang="en-GB" dirty="0" smtClean="0"/>
              <a:t>Limitations</a:t>
            </a:r>
            <a:r>
              <a:rPr lang="en-US" dirty="0" smtClean="0"/>
              <a:t>.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b="1" dirty="0" smtClean="0">
                <a:solidFill>
                  <a:schemeClr val="tx2">
                    <a:satMod val="200000"/>
                  </a:schemeClr>
                </a:solidFill>
              </a:rPr>
              <a:t>Model-Based Reflex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“Model of the world”</a:t>
            </a:r>
          </a:p>
          <a:p>
            <a:r>
              <a:rPr lang="en-GB" dirty="0" smtClean="0"/>
              <a:t>Handle partially observable environment</a:t>
            </a:r>
          </a:p>
          <a:p>
            <a:r>
              <a:rPr lang="en-GB" dirty="0" smtClean="0"/>
              <a:t>They should  maintain some sort of internal model based on percept history.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b="1" dirty="0" smtClean="0">
                <a:solidFill>
                  <a:schemeClr val="tx2">
                    <a:satMod val="200000"/>
                  </a:schemeClr>
                </a:solidFill>
              </a:rPr>
              <a:t>Goal-Based</a:t>
            </a:r>
            <a:r>
              <a:rPr lang="en-GB" sz="2800" b="1" dirty="0" smtClean="0">
                <a:solidFill>
                  <a:schemeClr val="tx2">
                    <a:satMod val="200000"/>
                  </a:schemeClr>
                </a:solidFill>
              </a:rPr>
              <a:t>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b="1" dirty="0" smtClean="0"/>
              <a:t>They are more capable than Model-Based Agents using “Goal information”</a:t>
            </a:r>
          </a:p>
          <a:p>
            <a:r>
              <a:rPr lang="en-GB" dirty="0" smtClean="0"/>
              <a:t> Deliberative instead of reactive </a:t>
            </a:r>
          </a:p>
          <a:p>
            <a:r>
              <a:rPr lang="en-GB" dirty="0" smtClean="0"/>
              <a:t>Flexible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964362" y="3703638"/>
            <a:ext cx="32004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dirty="0" smtClean="0">
                <a:solidFill>
                  <a:schemeClr val="tx2">
                    <a:satMod val="200000"/>
                  </a:schemeClr>
                </a:solidFill>
              </a:rPr>
              <a:t>Utility-Based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They have finer degrees of comparison between states</a:t>
            </a:r>
          </a:p>
          <a:p>
            <a:r>
              <a:rPr lang="en-GB" dirty="0" smtClean="0"/>
              <a:t>They model and keep track of its environment</a:t>
            </a:r>
          </a:p>
          <a:p>
            <a:r>
              <a:rPr lang="en-GB" dirty="0" smtClean="0"/>
              <a:t>They perform tasks based on Perception, Reasoning, Learning.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dirty="0" smtClean="0"/>
              <a:t>ISA</a:t>
            </a:r>
            <a:r>
              <a:rPr lang="en-US" sz="7200" dirty="0" smtClean="0"/>
              <a:t> </a:t>
            </a:r>
            <a:r>
              <a:rPr lang="en-US" sz="3200" dirty="0" smtClean="0"/>
              <a:t>(Intelligent Software Agent)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4800" dirty="0" smtClean="0"/>
              <a:t>Covered Articles:-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7" descr="computer_science_one_year_master_200p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228600"/>
            <a:ext cx="1304874" cy="1219200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sp>
        <p:nvSpPr>
          <p:cNvPr id="8" name="Rounded Rectangle 7"/>
          <p:cNvSpPr/>
          <p:nvPr/>
        </p:nvSpPr>
        <p:spPr>
          <a:xfrm>
            <a:off x="228600" y="1371600"/>
            <a:ext cx="3200400" cy="4876800"/>
          </a:xfrm>
          <a:prstGeom prst="round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History</a:t>
            </a:r>
          </a:p>
          <a:p>
            <a:pPr algn="ctr">
              <a:buFont typeface="Wingdings" pitchFamily="2" charset="2"/>
              <a:buChar char="Ø"/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Basic Concept</a:t>
            </a:r>
          </a:p>
          <a:p>
            <a:pPr algn="ctr">
              <a:buFont typeface="Wingdings" pitchFamily="2" charset="2"/>
              <a:buChar char="Ø"/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Examples</a:t>
            </a:r>
          </a:p>
          <a:p>
            <a:pPr algn="ctr">
              <a:buFont typeface="Wingdings" pitchFamily="2" charset="2"/>
              <a:buChar char="Ø"/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Importance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33800" y="1828800"/>
            <a:ext cx="2743200" cy="3886200"/>
          </a:xfrm>
          <a:prstGeom prst="roundRect">
            <a:avLst/>
          </a:prstGeom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Development</a:t>
            </a:r>
          </a:p>
          <a:p>
            <a:pPr algn="ctr"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Types</a:t>
            </a:r>
          </a:p>
          <a:p>
            <a:pPr algn="ctr">
              <a:buFont typeface="Wingdings" pitchFamily="2" charset="2"/>
              <a:buChar char="Ø"/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Characteristics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705600" y="2514600"/>
            <a:ext cx="1981200" cy="2667000"/>
          </a:xfrm>
          <a:prstGeom prst="roundRect">
            <a:avLst/>
          </a:prstGeom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Application Arenas</a:t>
            </a:r>
          </a:p>
          <a:p>
            <a:pPr algn="ctr">
              <a:buFont typeface="Wingdings" pitchFamily="2" charset="2"/>
              <a:buChar char="Ø"/>
            </a:pPr>
            <a:endParaRPr lang="en-US" sz="2000" dirty="0" smtClean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Future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dirty="0" smtClean="0">
                <a:solidFill>
                  <a:schemeClr val="tx2">
                    <a:satMod val="200000"/>
                  </a:schemeClr>
                </a:solidFill>
              </a:rPr>
              <a:t>Learning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4248"/>
            <a:ext cx="7467600" cy="4873752"/>
          </a:xfrm>
        </p:spPr>
        <p:txBody>
          <a:bodyPr/>
          <a:lstStyle/>
          <a:p>
            <a:r>
              <a:rPr lang="en-GB" dirty="0" smtClean="0"/>
              <a:t>Learning allows them to operate initially in an unknown environment</a:t>
            </a:r>
          </a:p>
          <a:p>
            <a:r>
              <a:rPr lang="en-GB" dirty="0" smtClean="0"/>
              <a:t>Components of learning agents..</a:t>
            </a:r>
          </a:p>
          <a:p>
            <a:r>
              <a:rPr lang="en-GB" dirty="0" smtClean="0"/>
              <a:t>“learning element”</a:t>
            </a:r>
          </a:p>
          <a:p>
            <a:r>
              <a:rPr lang="en-GB" dirty="0" smtClean="0"/>
              <a:t>“performance element”</a:t>
            </a:r>
          </a:p>
          <a:p>
            <a:r>
              <a:rPr lang="en-GB" dirty="0" smtClean="0"/>
              <a:t>“problem generator”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Some examples of SUB-AGENTS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Decision Agents</a:t>
            </a:r>
          </a:p>
          <a:p>
            <a:r>
              <a:rPr lang="en-US" dirty="0" smtClean="0"/>
              <a:t>Input Agents</a:t>
            </a:r>
          </a:p>
          <a:p>
            <a:r>
              <a:rPr lang="en-US" dirty="0" smtClean="0"/>
              <a:t>Processing Agents</a:t>
            </a:r>
          </a:p>
          <a:p>
            <a:r>
              <a:rPr lang="en-US" dirty="0" smtClean="0"/>
              <a:t>Spatial Agents</a:t>
            </a:r>
          </a:p>
          <a:p>
            <a:r>
              <a:rPr lang="en-US" dirty="0" smtClean="0"/>
              <a:t>World Agents</a:t>
            </a:r>
          </a:p>
          <a:p>
            <a:r>
              <a:rPr lang="en-US" dirty="0" smtClean="0"/>
              <a:t>Physical Agents</a:t>
            </a:r>
          </a:p>
          <a:p>
            <a:r>
              <a:rPr lang="en-US" dirty="0" smtClean="0"/>
              <a:t>Temporal Agents</a:t>
            </a:r>
          </a:p>
          <a:p>
            <a:r>
              <a:rPr lang="en-US" dirty="0" smtClean="0"/>
              <a:t>Believable Agents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2200"/>
            <a:ext cx="7467600" cy="1143000"/>
          </a:xfrm>
        </p:spPr>
        <p:txBody>
          <a:bodyPr/>
          <a:lstStyle/>
          <a:p>
            <a:r>
              <a:rPr lang="en-GB" sz="4800" dirty="0" smtClean="0">
                <a:solidFill>
                  <a:schemeClr val="tx2">
                    <a:satMod val="200000"/>
                  </a:schemeClr>
                </a:solidFill>
              </a:rPr>
              <a:t>Characteristics Of ISA</a:t>
            </a:r>
            <a:endParaRPr lang="en-US" sz="4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dirty="0" smtClean="0"/>
              <a:t>Adaptation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Cooperation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Autonomy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Mobility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Intelligence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dirty="0" smtClean="0">
                <a:solidFill>
                  <a:schemeClr val="tx2">
                    <a:satMod val="200000"/>
                  </a:schemeClr>
                </a:solidFill>
              </a:rPr>
              <a:t>ADAPTATION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84248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These agents adapt to their environment.</a:t>
            </a:r>
          </a:p>
          <a:p>
            <a:pPr>
              <a:buNone/>
            </a:pPr>
            <a:r>
              <a:rPr lang="en-GB" dirty="0" smtClean="0"/>
              <a:t>Some common ways....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dirty="0" smtClean="0">
                <a:solidFill>
                  <a:schemeClr val="tx2">
                    <a:satMod val="200000"/>
                  </a:schemeClr>
                </a:solidFill>
              </a:rPr>
              <a:t>COOPERATION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09800"/>
            <a:ext cx="7467600" cy="4873752"/>
          </a:xfrm>
        </p:spPr>
        <p:txBody>
          <a:bodyPr/>
          <a:lstStyle/>
          <a:p>
            <a:r>
              <a:rPr lang="en-GB" dirty="0" smtClean="0"/>
              <a:t>Common goals are achieved through the use of  standard languages</a:t>
            </a:r>
          </a:p>
          <a:p>
            <a:r>
              <a:rPr lang="en-GB" dirty="0" smtClean="0"/>
              <a:t>These agents co-operate with other agents</a:t>
            </a:r>
            <a:r>
              <a:rPr lang="en-US" dirty="0" smtClean="0"/>
              <a:t>.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dirty="0" smtClean="0">
                <a:solidFill>
                  <a:schemeClr val="tx2">
                    <a:satMod val="200000"/>
                  </a:schemeClr>
                </a:solidFill>
              </a:rPr>
              <a:t>AUTONOMY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514600"/>
            <a:ext cx="7467600" cy="4873752"/>
          </a:xfrm>
        </p:spPr>
        <p:txBody>
          <a:bodyPr/>
          <a:lstStyle/>
          <a:p>
            <a:r>
              <a:rPr lang="en-GB" dirty="0" smtClean="0"/>
              <a:t>These agents are goal oriented.</a:t>
            </a:r>
          </a:p>
          <a:p>
            <a:r>
              <a:rPr lang="en-GB" dirty="0" smtClean="0"/>
              <a:t>They can handle situations</a:t>
            </a:r>
            <a:r>
              <a:rPr lang="en-US" dirty="0" smtClean="0"/>
              <a:t>.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dirty="0" smtClean="0">
                <a:solidFill>
                  <a:schemeClr val="tx2">
                    <a:satMod val="200000"/>
                  </a:schemeClr>
                </a:solidFill>
              </a:rPr>
              <a:t>MOBILITY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362200"/>
            <a:ext cx="7467600" cy="4873752"/>
          </a:xfrm>
        </p:spPr>
        <p:txBody>
          <a:bodyPr/>
          <a:lstStyle/>
          <a:p>
            <a:r>
              <a:rPr lang="en-GB" dirty="0" smtClean="0"/>
              <a:t>These agents are immigrants.</a:t>
            </a:r>
          </a:p>
          <a:p>
            <a:r>
              <a:rPr lang="en-GB" dirty="0" smtClean="0"/>
              <a:t>Some examples</a:t>
            </a:r>
          </a:p>
          <a:p>
            <a:pPr>
              <a:buNone/>
            </a:pPr>
            <a:r>
              <a:rPr lang="en-GB" dirty="0" smtClean="0"/>
              <a:t>     &gt; Programmes in </a:t>
            </a:r>
            <a:r>
              <a:rPr lang="en-GB" dirty="0" err="1" smtClean="0"/>
              <a:t>telescript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     &gt; Agent -TCL</a:t>
            </a:r>
          </a:p>
          <a:p>
            <a:endParaRPr lang="en-GB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dirty="0" smtClean="0">
                <a:solidFill>
                  <a:schemeClr val="tx2">
                    <a:satMod val="200000"/>
                  </a:schemeClr>
                </a:solidFill>
              </a:rPr>
              <a:t>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590800"/>
            <a:ext cx="7467600" cy="4873752"/>
          </a:xfrm>
        </p:spPr>
        <p:txBody>
          <a:bodyPr/>
          <a:lstStyle/>
          <a:p>
            <a:r>
              <a:rPr lang="en-GB" dirty="0" smtClean="0"/>
              <a:t>WHAT makes agents intelligent????????</a:t>
            </a:r>
          </a:p>
          <a:p>
            <a:r>
              <a:rPr lang="en-GB" dirty="0" smtClean="0"/>
              <a:t>Useful answers!!!!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09800"/>
            <a:ext cx="7467600" cy="1143000"/>
          </a:xfrm>
        </p:spPr>
        <p:txBody>
          <a:bodyPr/>
          <a:lstStyle/>
          <a:p>
            <a:r>
              <a:rPr lang="en-US" dirty="0" smtClean="0"/>
              <a:t>“APPLICATION AREAs  OF ISA”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71500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               </a:t>
            </a:r>
            <a:r>
              <a:rPr lang="en-US" sz="3200" b="1" i="1" dirty="0" smtClean="0"/>
              <a:t>History Of ISA’s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467600" cy="548640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Man Behind All this Mess is Gottfried Leibniz.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 smtClean="0"/>
          </a:p>
        </p:txBody>
      </p:sp>
      <p:pic>
        <p:nvPicPr>
          <p:cNvPr id="14342" name="Picture 6" descr="150px-Gottfried_Wilhelm_von_Leibni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14600"/>
            <a:ext cx="19050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Callout 8"/>
          <p:cNvSpPr/>
          <p:nvPr/>
        </p:nvSpPr>
        <p:spPr>
          <a:xfrm>
            <a:off x="2286000" y="1143000"/>
            <a:ext cx="4419600" cy="198120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Human Reasoning can be reduced to Mathematical </a:t>
            </a:r>
            <a:r>
              <a:rPr lang="en-US" dirty="0" err="1" smtClean="0"/>
              <a:t>Calcultaions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en-US" dirty="0" smtClean="0"/>
              <a:t>COMMERCIAL  AREA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INDUSTRIAL  AREA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CIVIL AVIATION  AREA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MEDICAL  AREA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ENTERTAINMENT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MILITARY DEFENCE WARFARE 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COMMERCIAL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514600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Agents are being used information management , E-commerce , business process management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INDUSTRIAL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0"/>
            <a:ext cx="7467600" cy="4873752"/>
          </a:xfrm>
        </p:spPr>
        <p:txBody>
          <a:bodyPr/>
          <a:lstStyle/>
          <a:p>
            <a:r>
              <a:rPr lang="en-US" dirty="0" smtClean="0"/>
              <a:t>Agents are being used information management , E-commerce , business process management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CIVIL AVIATION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438400"/>
            <a:ext cx="7467600" cy="4873752"/>
          </a:xfrm>
        </p:spPr>
        <p:txBody>
          <a:bodyPr/>
          <a:lstStyle/>
          <a:p>
            <a:r>
              <a:rPr lang="en-US" dirty="0" smtClean="0"/>
              <a:t>AIR TRAFFIC CONTROL </a:t>
            </a:r>
          </a:p>
          <a:p>
            <a:r>
              <a:rPr lang="en-US" dirty="0" smtClean="0"/>
              <a:t>agents are used to represent both aircraft and the various air traffic control systems in operations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Medical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09800"/>
            <a:ext cx="7467600" cy="4873752"/>
          </a:xfrm>
        </p:spPr>
        <p:txBody>
          <a:bodyPr/>
          <a:lstStyle/>
          <a:p>
            <a:r>
              <a:rPr lang="en-US" dirty="0" smtClean="0"/>
              <a:t>Agents are helping in patient monitoring</a:t>
            </a:r>
          </a:p>
          <a:p>
            <a:r>
              <a:rPr lang="en-US" dirty="0" smtClean="0"/>
              <a:t>Health care</a:t>
            </a:r>
          </a:p>
          <a:p>
            <a:r>
              <a:rPr lang="en-US" dirty="0" smtClean="0"/>
              <a:t> handling Information overload.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ENTERTAINMENT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438400"/>
            <a:ext cx="7467600" cy="4873752"/>
          </a:xfrm>
        </p:spPr>
        <p:txBody>
          <a:bodyPr/>
          <a:lstStyle/>
          <a:p>
            <a:r>
              <a:rPr lang="en-US" dirty="0" smtClean="0"/>
              <a:t>Software agents are being used in games</a:t>
            </a:r>
          </a:p>
          <a:p>
            <a:r>
              <a:rPr lang="en-US" dirty="0" smtClean="0"/>
              <a:t>interactive theater </a:t>
            </a:r>
          </a:p>
          <a:p>
            <a:r>
              <a:rPr lang="en-US" dirty="0" smtClean="0"/>
              <a:t>cinema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MILITARY, DEFENCE, WARFARE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Software agents are being used in </a:t>
            </a:r>
            <a:r>
              <a:rPr lang="en-US" b="1" dirty="0" smtClean="0"/>
              <a:t>MILITARY OPERATIONS PLANNING</a:t>
            </a:r>
          </a:p>
          <a:p>
            <a:r>
              <a:rPr lang="en-US" b="1" dirty="0" smtClean="0"/>
              <a:t>War gaming.</a:t>
            </a:r>
          </a:p>
          <a:p>
            <a:r>
              <a:rPr lang="en-US" b="1" dirty="0" smtClean="0"/>
              <a:t>Theatre-level Simulation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590800"/>
            <a:ext cx="7467600" cy="1143000"/>
          </a:xfrm>
        </p:spPr>
        <p:txBody>
          <a:bodyPr/>
          <a:lstStyle/>
          <a:p>
            <a:r>
              <a:rPr lang="en-US" sz="6600" dirty="0" smtClean="0"/>
              <a:t>Future Horizons</a:t>
            </a:r>
            <a:endParaRPr lang="en-US" sz="6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Gaming techniques are going to make their way in all areas including: </a:t>
            </a:r>
          </a:p>
          <a:p>
            <a:r>
              <a:rPr lang="en-US" dirty="0" smtClean="0"/>
              <a:t>Training </a:t>
            </a:r>
          </a:p>
          <a:p>
            <a:r>
              <a:rPr lang="en-US" dirty="0" smtClean="0"/>
              <a:t>Innovation to boosting employee performance</a:t>
            </a:r>
          </a:p>
          <a:p>
            <a:r>
              <a:rPr lang="en-US" dirty="0" smtClean="0"/>
              <a:t>Supporting processes of organization.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New technology will enable face recognition to be applied to social networks like </a:t>
            </a:r>
            <a:r>
              <a:rPr lang="en-US" dirty="0" err="1" smtClean="0"/>
              <a:t>Facebook</a:t>
            </a:r>
            <a:endParaRPr lang="en-US" dirty="0" smtClean="0"/>
          </a:p>
          <a:p>
            <a:r>
              <a:rPr lang="en-US" dirty="0" smtClean="0"/>
              <a:t>Privacy issues may arise.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Assistant for Artificial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After the implementation of A.I , Assistants were required for the.....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Decomposition of tasks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Distribution of tasks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Resolution of tasks Via Negotiation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Decision taking 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Performing of tasks by using Different Ideas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Completion of the tasks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near future people will rely on intelligent software assistants instead of human s</a:t>
            </a:r>
          </a:p>
          <a:p>
            <a:r>
              <a:rPr lang="en-US" dirty="0" smtClean="0"/>
              <a:t>These agents are going to control air traffic and ground traffic</a:t>
            </a:r>
          </a:p>
          <a:p>
            <a:r>
              <a:rPr lang="en-US" dirty="0" smtClean="0"/>
              <a:t>They will keep every nations secrets.</a:t>
            </a:r>
          </a:p>
          <a:p>
            <a:r>
              <a:rPr lang="en-US" dirty="0" smtClean="0"/>
              <a:t>May become very complex</a:t>
            </a:r>
          </a:p>
          <a:p>
            <a:r>
              <a:rPr lang="en-US" dirty="0" smtClean="0"/>
              <a:t>Rule  OUR WORLD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B7E2C1-EC2B-44E3-8911-38B25C1BC926}" type="datetime1">
              <a:rPr lang="en-US" smtClean="0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Free template from www.brainybetty.com</a:t>
            </a:r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 </a:t>
            </a:r>
            <a:r>
              <a:rPr lang="en-US" dirty="0" err="1" smtClean="0"/>
              <a:t>vs</a:t>
            </a:r>
            <a:r>
              <a:rPr lang="en-US" dirty="0" smtClean="0"/>
              <a:t>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HOLLYWOOD s blockbuster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movie “</a:t>
            </a:r>
            <a:r>
              <a:rPr lang="en-US" b="1" dirty="0" smtClean="0"/>
              <a:t>TERMINATOR”   </a:t>
            </a:r>
            <a:r>
              <a:rPr lang="en-US" dirty="0" smtClean="0"/>
              <a:t>is based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on the concept of artificial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intelligence in future machines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b="1" dirty="0" smtClean="0"/>
              <a:t>MAY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become a threat to man kind…!!!!!!!!! </a:t>
            </a:r>
          </a:p>
        </p:txBody>
      </p:sp>
      <p:pic>
        <p:nvPicPr>
          <p:cNvPr id="4" name="Picture 3" descr="terminator-terminator-297645_1280_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533400"/>
            <a:ext cx="2762250" cy="4953000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00200" y="2057400"/>
            <a:ext cx="7467600" cy="1143000"/>
          </a:xfrm>
          <a:effectLst>
            <a:reflection blurRad="6350" stA="50000" endA="300" endPos="90000" dist="50800" dir="5400000" sy="-100000" algn="bl" rotWithShape="0"/>
          </a:effec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Any Question </a:t>
            </a:r>
            <a:endParaRPr lang="en-US" sz="4800" dirty="0"/>
          </a:p>
        </p:txBody>
      </p:sp>
      <p:sp>
        <p:nvSpPr>
          <p:cNvPr id="21507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mtClean="0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2"/>
          </p:nvPr>
        </p:nvSpPr>
        <p:spPr bwMode="auto">
          <a:xfrm>
            <a:off x="8129588" y="5734050"/>
            <a:ext cx="609600" cy="5207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400" b="1" smtClean="0">
                <a:solidFill>
                  <a:srgbClr val="FFFFFF"/>
                </a:solidFill>
              </a:rPr>
              <a:t>tometry</a:t>
            </a:r>
          </a:p>
        </p:txBody>
      </p:sp>
      <p:pic>
        <p:nvPicPr>
          <p:cNvPr id="7" name="Picture 6" descr="contact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219200"/>
            <a:ext cx="2809875" cy="3876675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2286000"/>
            <a:ext cx="6705600" cy="132343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  <a:reflection blurRad="6350" stA="50000" endA="300" endPos="90000" dist="50800" dir="5400000" sy="-100000" algn="bl" rotWithShape="0"/>
          </a:effectLst>
          <a:scene3d>
            <a:camera prst="perspectiveContrastingLeftFacing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egoe Script" pitchFamily="34" charset="0"/>
                <a:cs typeface="+mn-cs"/>
              </a:rPr>
              <a:t>Thank You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Basic Concept Of An Agent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What  are Agents?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Agents possess the characteristics of: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Delegacy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Competency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Amenability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Intelligent Software Agents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4873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Intelligent  Software Agent: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 is a Computer Program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Uses A.I to pursuit of Goals Assigned by a user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Similar to a Robot, But works in Cyberspace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Prolog is commonly used for development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Can </a:t>
            </a:r>
            <a:r>
              <a:rPr lang="en-US" sz="3200" dirty="0" smtClean="0">
                <a:latin typeface="Arial Black" pitchFamily="34" charset="0"/>
              </a:rPr>
              <a:t>learn</a:t>
            </a:r>
            <a:r>
              <a:rPr lang="en-US" dirty="0" smtClean="0"/>
              <a:t> or use knowledge for completing Goals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 smtClean="0"/>
          </a:p>
        </p:txBody>
      </p:sp>
      <p:pic>
        <p:nvPicPr>
          <p:cNvPr id="17414" name="Picture 5" descr="img00007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419600"/>
            <a:ext cx="373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7"/>
          <p:cNvSpPr txBox="1">
            <a:spLocks noChangeArrowheads="1"/>
          </p:cNvSpPr>
          <p:nvPr/>
        </p:nvSpPr>
        <p:spPr bwMode="auto">
          <a:xfrm flipH="1">
            <a:off x="2133600" y="6248400"/>
            <a:ext cx="228600" cy="276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Examples Of real time Intelligent software agents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514350" indent="-514350" eaLnBrk="1" hangingPunct="1">
              <a:buFont typeface="Century Schoolbook" pitchFamily="18" charset="0"/>
              <a:buAutoNum type="romanUcPeriod"/>
            </a:pPr>
            <a:r>
              <a:rPr lang="en-US" dirty="0" smtClean="0"/>
              <a:t>Air Traffic  Control</a:t>
            </a:r>
          </a:p>
          <a:p>
            <a:pPr marL="514350" indent="-514350" eaLnBrk="1" hangingPunct="1">
              <a:buFont typeface="Century Schoolbook" pitchFamily="18" charset="0"/>
              <a:buAutoNum type="romanUcPeriod"/>
            </a:pPr>
            <a:r>
              <a:rPr lang="en-US" dirty="0" smtClean="0"/>
              <a:t>Intelligent Robots</a:t>
            </a:r>
          </a:p>
          <a:p>
            <a:pPr marL="514350" indent="-514350" eaLnBrk="1" hangingPunct="1">
              <a:buFont typeface="Century Schoolbook" pitchFamily="18" charset="0"/>
              <a:buAutoNum type="romanUcPeriod"/>
            </a:pPr>
            <a:r>
              <a:rPr lang="en-US" dirty="0" smtClean="0"/>
              <a:t>Auto Pilot system</a:t>
            </a:r>
          </a:p>
          <a:p>
            <a:pPr marL="514350" indent="-514350" eaLnBrk="1" hangingPunct="1">
              <a:buFont typeface="Century Schoolbook" pitchFamily="18" charset="0"/>
              <a:buAutoNum type="romanUcPeriod"/>
            </a:pPr>
            <a:r>
              <a:rPr lang="en-US" dirty="0" smtClean="0"/>
              <a:t>Weapons like Smart bombs, Cruise missiles</a:t>
            </a:r>
          </a:p>
          <a:p>
            <a:pPr marL="514350" indent="-514350" eaLnBrk="1" hangingPunct="1">
              <a:buFont typeface="Century Schoolbook" pitchFamily="18" charset="0"/>
              <a:buAutoNum type="romanUcPeriod"/>
            </a:pPr>
            <a:r>
              <a:rPr lang="en-US" dirty="0" smtClean="0"/>
              <a:t>Computer Games Based on Artificial Intelligence</a:t>
            </a:r>
          </a:p>
          <a:p>
            <a:pPr marL="514350" indent="-514350" eaLnBrk="1" hangingPunct="1">
              <a:buFont typeface="Century Schoolbook" pitchFamily="18" charset="0"/>
              <a:buAutoNum type="romanUcPeriod"/>
            </a:pPr>
            <a:r>
              <a:rPr lang="en-US" dirty="0" smtClean="0"/>
              <a:t>Automated Online Assistant,  etc</a:t>
            </a:r>
          </a:p>
          <a:p>
            <a:pPr marL="514350" indent="-514350"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Intelligent Software Agents As Entertainers</a:t>
            </a:r>
            <a:endParaRPr lang="en-US" dirty="0"/>
          </a:p>
        </p:txBody>
      </p:sp>
      <p:pic>
        <p:nvPicPr>
          <p:cNvPr id="19459" name="Content Placeholder 5" descr="Dota73-loading-screen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371600"/>
            <a:ext cx="7137400" cy="5181600"/>
          </a:xfrm>
        </p:spPr>
      </p:pic>
      <p:sp>
        <p:nvSpPr>
          <p:cNvPr id="19460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rie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AnimatedSnowyNight</Template>
  <TotalTime>2408</TotalTime>
  <Words>964</Words>
  <Application>Microsoft Office PowerPoint</Application>
  <PresentationFormat>On-screen Show (4:3)</PresentationFormat>
  <Paragraphs>271</Paragraphs>
  <Slides>53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Custom Design</vt:lpstr>
      <vt:lpstr>1_Custom Design</vt:lpstr>
      <vt:lpstr>2_Custom Design</vt:lpstr>
      <vt:lpstr>Oriel</vt:lpstr>
      <vt:lpstr>Slide 1</vt:lpstr>
      <vt:lpstr>Intelligent Software                Agents</vt:lpstr>
      <vt:lpstr>ISA (Intelligent Software Agent) Covered Articles:-</vt:lpstr>
      <vt:lpstr>                History Of ISA’s</vt:lpstr>
      <vt:lpstr>Assistant for Artificial Intelligence</vt:lpstr>
      <vt:lpstr>Basic Concept Of An Agent </vt:lpstr>
      <vt:lpstr>Intelligent Software Agents </vt:lpstr>
      <vt:lpstr>Examples Of real time Intelligent software agents</vt:lpstr>
      <vt:lpstr>Intelligent Software Agents As Entertainers</vt:lpstr>
      <vt:lpstr>Defense of The Ancients (A.I based computer Game)</vt:lpstr>
      <vt:lpstr>Importance</vt:lpstr>
      <vt:lpstr>Importance:-</vt:lpstr>
      <vt:lpstr>In real-time world </vt:lpstr>
      <vt:lpstr>In health care</vt:lpstr>
      <vt:lpstr>In Internet</vt:lpstr>
      <vt:lpstr>In E-Commerce</vt:lpstr>
      <vt:lpstr>In Entertainments</vt:lpstr>
      <vt:lpstr>In film industries</vt:lpstr>
      <vt:lpstr>Slide 19</vt:lpstr>
      <vt:lpstr>In Games :-</vt:lpstr>
      <vt:lpstr>Development</vt:lpstr>
      <vt:lpstr>Programming Language in Development:</vt:lpstr>
      <vt:lpstr>Labs Where the Agents are Developed</vt:lpstr>
      <vt:lpstr>Types of ISA</vt:lpstr>
      <vt:lpstr>According to Russell &amp; Norving(2003) Five  essential types of software agents Based on their Capabilities  are:</vt:lpstr>
      <vt:lpstr>Simple Reflex Agents</vt:lpstr>
      <vt:lpstr>Model-Based Reflex Agents</vt:lpstr>
      <vt:lpstr>Goal-Based Agents</vt:lpstr>
      <vt:lpstr>Utility-Based Agents</vt:lpstr>
      <vt:lpstr>Learning Agents</vt:lpstr>
      <vt:lpstr>Some examples of SUB-AGENTS are</vt:lpstr>
      <vt:lpstr>Characteristics Of ISA</vt:lpstr>
      <vt:lpstr>Characteristics</vt:lpstr>
      <vt:lpstr>ADAPTATION</vt:lpstr>
      <vt:lpstr>COOPERATION</vt:lpstr>
      <vt:lpstr>AUTONOMY</vt:lpstr>
      <vt:lpstr>MOBILITY</vt:lpstr>
      <vt:lpstr>INTELLIGENCE</vt:lpstr>
      <vt:lpstr>“APPLICATION AREAs  OF ISA”</vt:lpstr>
      <vt:lpstr>Slide 40</vt:lpstr>
      <vt:lpstr>COMMERCIAL AREA</vt:lpstr>
      <vt:lpstr>INDUSTRIAL AREA</vt:lpstr>
      <vt:lpstr>CIVIL AVIATION AREA</vt:lpstr>
      <vt:lpstr>Medical Science</vt:lpstr>
      <vt:lpstr>ENTERTAINMENT</vt:lpstr>
      <vt:lpstr>MILITARY, DEFENCE, WARFARE</vt:lpstr>
      <vt:lpstr>Future Horizons</vt:lpstr>
      <vt:lpstr>GAMIFICATION</vt:lpstr>
      <vt:lpstr>FACE RECOGNITION</vt:lpstr>
      <vt:lpstr>VOICE RECOGNITION</vt:lpstr>
      <vt:lpstr>MAN vs MACHINE</vt:lpstr>
      <vt:lpstr>Any Question </vt:lpstr>
      <vt:lpstr>Slide 53</vt:lpstr>
    </vt:vector>
  </TitlesOfParts>
  <Company>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(Animated)  Snowy Night</dc:title>
  <dc:creator>usman zafar</dc:creator>
  <cp:lastModifiedBy>Tayyab</cp:lastModifiedBy>
  <cp:revision>360</cp:revision>
  <dcterms:created xsi:type="dcterms:W3CDTF">2011-11-10T15:50:53Z</dcterms:created>
  <dcterms:modified xsi:type="dcterms:W3CDTF">2012-02-28T04:53:21Z</dcterms:modified>
</cp:coreProperties>
</file>